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sldIdLst>
    <p:sldId id="258" r:id="rId2"/>
    <p:sldId id="261" r:id="rId3"/>
    <p:sldId id="262" r:id="rId4"/>
    <p:sldId id="260" r:id="rId5"/>
    <p:sldId id="263" r:id="rId6"/>
    <p:sldId id="264" r:id="rId7"/>
    <p:sldId id="257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45"/>
  </p:normalViewPr>
  <p:slideViewPr>
    <p:cSldViewPr snapToGrid="0" snapToObjects="1">
      <p:cViewPr varScale="1">
        <p:scale>
          <a:sx n="90" d="100"/>
          <a:sy n="90" d="100"/>
        </p:scale>
        <p:origin x="23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460850-FAAE-0A4A-A61E-26A3F18156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FE89B2A-C87B-3446-801A-5C5EC6CC8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3AAF22D-8A38-044E-8271-98F77D7D8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pPr/>
              <a:t>5/14/23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8C78AAC-7465-8F44-A653-053487D21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783FFDF-2EFE-2042-8B73-6D443B064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89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9977D6-8396-FA4D-94A3-0930E3C2A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C46A629-FF92-8640-AD95-C681EDE56B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4B84857-AC0D-E241-986A-ED7F2D7D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pPr/>
              <a:t>5/14/23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6372CF5-FC36-2244-B96F-A1B4E7D2C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9748232-5F7C-3049-A68D-2AED40857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876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3D12F6F-BA0D-5441-9E2F-CD978D6478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24D9CF1-DE48-1D49-9691-28A901F294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FC3E8FE-B999-D742-AC1C-832970835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pPr/>
              <a:t>5/14/23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3D625EE-33E9-6C41-B933-6892CF676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8CB94A8-0637-8443-86E3-D1D04C93E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846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D79D1D-A513-3242-B03F-FBF11A599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3CA959E-482C-FF4F-9197-0916A0C3CE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BA89898-CD28-8B47-9BED-F54A208D6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pPr/>
              <a:t>5/14/23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623AB93-FCB9-934C-87A3-28023A91F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793DB5C-3107-D34F-8B24-8DE737CC1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381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7B91B8-7589-1945-ABC9-4CD6E755B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EE4C96-5F9F-D546-A5E9-D00F195D9F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47FBA9B-FAEC-AB47-93F2-91DA90D8B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pPr/>
              <a:t>5/14/23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CA3FF43-4DA6-D54B-A227-4E5C5C80F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7A875AA-B638-CC45-9E22-1928E6E7F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106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4B4A0C-C32E-F948-9EFE-248508B7B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36EEF73-9B93-0E42-A4CB-931F48CAE2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0300F0E-E464-BE4F-A3DD-17D4BCE732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0DC21FF-CBC9-5F49-AE0E-E04B81DC7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pPr/>
              <a:t>5/14/23</a:t>
            </a:fld>
            <a:endParaRPr lang="en-US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520EB42-868D-424C-B869-F86CFABE9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43B9B83-01B1-4941-9C22-C401F36A9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480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ACE5D1-6853-7148-BFC0-12904FCCE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0C033A9-4EFC-1541-9275-D661AD0A36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8C0A732-1A24-5D40-AE82-1528B594F6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E10476E-7DA4-654D-B767-7F174FB0B2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31148F4-2206-7842-A07E-9B9C20C6BB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E39193E-67FA-F941-9E9D-7A9E96D0B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pPr/>
              <a:t>5/14/23</a:t>
            </a:fld>
            <a:endParaRPr lang="en-US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BED50AB-0524-BD4A-B932-6594FE2E7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DC8F029-139B-D249-A69B-F7C02F625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12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244CDB-40ED-C74E-BA94-DB9C9E803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3FAF626-F611-D249-BBD3-EF846E758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pPr/>
              <a:t>5/14/23</a:t>
            </a:fld>
            <a:endParaRPr lang="en-US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FAA9F00-F322-FC4A-BADD-FA2792DC5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8A0A98E-6EFD-134E-880D-7E1916452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979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0047B53-035A-EF45-A504-005F4E1EC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pPr/>
              <a:t>5/14/23</a:t>
            </a:fld>
            <a:endParaRPr lang="en-US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8E46505-23B2-A443-A689-2E1EFB61B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2C297D5-F425-9940-A5F3-77187D676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353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5D7600-BA78-8642-AD24-9AD98DC66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163304B-6395-F646-94E3-24B811CD5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DFA5134-AE64-1B4E-8B14-F9BDA5D195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B18AD3D-DBAC-7A46-A468-5B8C667EE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pPr/>
              <a:t>5/14/23</a:t>
            </a:fld>
            <a:endParaRPr lang="en-US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A30F1A2-A022-6040-AF6B-843CE4F91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AAE58DD-341D-9745-92D8-310B7DFAB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24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586BED-4A85-6440-BAF1-2AAE1E8D8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8CC64F3-8BEB-754D-9859-0A8F31CAD3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8DAA9E5-012B-9D4E-BD31-5388FC8EA6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D346DB3-A483-6043-931A-7B813DC2E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pPr/>
              <a:t>5/14/23</a:t>
            </a:fld>
            <a:endParaRPr lang="en-US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CB6A421-2D12-DF44-AC53-4EC4873D5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2D22040-67B7-F447-9FDE-EB7B8FD58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296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0B67FC9-9279-8D4E-B564-780ABFBB0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D2A3790-1A9B-BD46-9641-221623DD9F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87DFCA1-DC61-BA4D-B0D7-12C4D9F3CA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0D92BC-42A9-434B-8530-ADBF4485E407}" type="datetimeFigureOut">
              <a:rPr lang="en-US" smtClean="0"/>
              <a:pPr/>
              <a:t>5/14/23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04CDFA7-E399-EE4C-96F8-CA53A5B9CE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6478248-1920-FA40-BF8F-A8168CDDA1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289F9E-9962-4B7B-BA18-A15907CCC6BF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046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lipset.com/disney-plus-suscripcion-anual-mas-barato-que-netflix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times.com/entertainment-arts/business/story/2020-12-21/plus-sign-logo-new-streaming-services-disney-appletv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habits, personne, vidéo, médias&#10;&#10;Description générée automatiquement">
            <a:extLst>
              <a:ext uri="{FF2B5EF4-FFF2-40B4-BE49-F238E27FC236}">
                <a16:creationId xmlns:a16="http://schemas.microsoft.com/office/drawing/2014/main" id="{3E059E36-87AF-A04E-9754-972C4B0F1F1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0E733E83-221D-4241-9549-E1D2E00D8D71}"/>
              </a:ext>
            </a:extLst>
          </p:cNvPr>
          <p:cNvSpPr txBox="1"/>
          <p:nvPr/>
        </p:nvSpPr>
        <p:spPr>
          <a:xfrm>
            <a:off x="1661542" y="1905506"/>
            <a:ext cx="8868916" cy="3046988"/>
          </a:xfrm>
          <a:prstGeom prst="rect">
            <a:avLst/>
          </a:prstGeom>
          <a:noFill/>
          <a:ln>
            <a:noFill/>
          </a:ln>
          <a:effectLst>
            <a:glow rad="139700">
              <a:schemeClr val="accent1">
                <a:satMod val="175000"/>
                <a:alpha val="40000"/>
              </a:schemeClr>
            </a:glow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9600" b="1" dirty="0">
                <a:solidFill>
                  <a:schemeClr val="bg1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Black" panose="02000503020000020003" pitchFamily="2" charset="0"/>
              </a:rPr>
              <a:t>SITE </a:t>
            </a:r>
            <a:r>
              <a:rPr lang="fr-FR" sz="96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Black" panose="02000503020000020003" pitchFamily="2" charset="0"/>
              </a:rPr>
              <a:t>VITRINE</a:t>
            </a:r>
            <a:r>
              <a:rPr lang="fr-FR" sz="9600" b="1" dirty="0">
                <a:solidFill>
                  <a:schemeClr val="bg1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Black" panose="02000503020000020003" pitchFamily="2" charset="0"/>
              </a:rPr>
              <a:t> DISNEY+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8E71291-337E-8C4D-BC0B-FF21309F3C9D}"/>
              </a:ext>
            </a:extLst>
          </p:cNvPr>
          <p:cNvSpPr txBox="1"/>
          <p:nvPr/>
        </p:nvSpPr>
        <p:spPr>
          <a:xfrm>
            <a:off x="4267200" y="5949696"/>
            <a:ext cx="36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 panose="020B0402020203020204" pitchFamily="34" charset="77"/>
              </a:rPr>
              <a:t>ALMABOUADA ABDENNOUR</a:t>
            </a:r>
          </a:p>
        </p:txBody>
      </p:sp>
    </p:spTree>
    <p:extLst>
      <p:ext uri="{BB962C8B-B14F-4D97-AF65-F5344CB8AC3E}">
        <p14:creationId xmlns:p14="http://schemas.microsoft.com/office/powerpoint/2010/main" val="2802492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4558743B-9FCD-493D-9763-F13654253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42961"/>
            <a:ext cx="7772400" cy="58293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B1F60BE-0BF8-1B17-3F23-1986DC43F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b="1" u="sng" dirty="0">
                <a:solidFill>
                  <a:srgbClr val="002060"/>
                </a:solidFill>
                <a:latin typeface="Avenir Black" panose="02000503020000020003" pitchFamily="2" charset="0"/>
              </a:rPr>
              <a:t>PLANNING PRÉVISIONNEL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DA787E6-B045-1137-D9D1-A70F840BE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57419"/>
            <a:ext cx="10515600" cy="51523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dirty="0">
                <a:solidFill>
                  <a:srgbClr val="002060"/>
                </a:solidFill>
                <a:sym typeface="Wingdings" pitchFamily="2" charset="2"/>
              </a:rPr>
              <a:t> </a:t>
            </a:r>
            <a:r>
              <a:rPr lang="fr-FR" dirty="0">
                <a:solidFill>
                  <a:srgbClr val="002060"/>
                </a:solidFill>
              </a:rPr>
              <a:t>Durée du projet : 5 mois </a:t>
            </a:r>
          </a:p>
        </p:txBody>
      </p:sp>
    </p:spTree>
    <p:extLst>
      <p:ext uri="{BB962C8B-B14F-4D97-AF65-F5344CB8AC3E}">
        <p14:creationId xmlns:p14="http://schemas.microsoft.com/office/powerpoint/2010/main" val="1967472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1F60BE-0BF8-1B17-3F23-1986DC43F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b="1" u="sng" dirty="0">
                <a:solidFill>
                  <a:srgbClr val="002060"/>
                </a:solidFill>
                <a:latin typeface="Avenir Black" panose="02000503020000020003" pitchFamily="2" charset="0"/>
              </a:rPr>
              <a:t>MÉTHODE KANBAN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DA787E6-B045-1137-D9D1-A70F840BE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249"/>
            <a:ext cx="10515600" cy="2407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u="sng" dirty="0">
                <a:solidFill>
                  <a:srgbClr val="002060"/>
                </a:solidFill>
                <a:sym typeface="Wingdings" pitchFamily="2" charset="2"/>
              </a:rPr>
              <a:t>Points forts :</a:t>
            </a:r>
          </a:p>
          <a:p>
            <a:pPr marL="0" indent="0">
              <a:buNone/>
            </a:pPr>
            <a:r>
              <a:rPr lang="fr-FR" dirty="0">
                <a:solidFill>
                  <a:srgbClr val="002060"/>
                </a:solidFill>
                <a:sym typeface="Wingdings" pitchFamily="2" charset="2"/>
              </a:rPr>
              <a:t></a:t>
            </a:r>
            <a:r>
              <a:rPr lang="fr-FR" dirty="0">
                <a:solidFill>
                  <a:srgbClr val="002060"/>
                </a:solidFill>
              </a:rPr>
              <a:t> Méthode axée sur la visualisation</a:t>
            </a:r>
          </a:p>
          <a:p>
            <a:pPr>
              <a:buFont typeface="Wingdings" pitchFamily="2" charset="2"/>
              <a:buChar char="à"/>
            </a:pPr>
            <a:r>
              <a:rPr lang="fr-FR" dirty="0">
                <a:solidFill>
                  <a:srgbClr val="002060"/>
                </a:solidFill>
                <a:sym typeface="Wingdings" pitchFamily="2" charset="2"/>
              </a:rPr>
              <a:t> Amélioration continue des processus à l’aide d’un tableau</a:t>
            </a:r>
          </a:p>
          <a:p>
            <a:pPr>
              <a:buFont typeface="Wingdings" pitchFamily="2" charset="2"/>
              <a:buChar char="à"/>
            </a:pPr>
            <a:r>
              <a:rPr lang="fr-FR" dirty="0">
                <a:solidFill>
                  <a:srgbClr val="002060"/>
                </a:solidFill>
                <a:sym typeface="Wingdings" pitchFamily="2" charset="2"/>
              </a:rPr>
              <a:t> Méthode simple à comprendre et rapide à mettre en place  </a:t>
            </a:r>
            <a:r>
              <a:rPr lang="fr-FR" dirty="0">
                <a:solidFill>
                  <a:srgbClr val="002060"/>
                </a:solidFill>
              </a:rPr>
              <a:t> 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BD3B42D5-C6BC-501B-7B2C-3F13D074337F}"/>
              </a:ext>
            </a:extLst>
          </p:cNvPr>
          <p:cNvSpPr txBox="1">
            <a:spLocks/>
          </p:cNvSpPr>
          <p:nvPr/>
        </p:nvSpPr>
        <p:spPr>
          <a:xfrm>
            <a:off x="838200" y="3989705"/>
            <a:ext cx="10515600" cy="20941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u="sng" dirty="0">
                <a:solidFill>
                  <a:srgbClr val="002060"/>
                </a:solidFill>
              </a:rPr>
              <a:t>Avantages sur 3 niveaux :</a:t>
            </a:r>
          </a:p>
          <a:p>
            <a:pPr>
              <a:buFont typeface="Wingdings" pitchFamily="2" charset="2"/>
              <a:buChar char="à"/>
            </a:pPr>
            <a:r>
              <a:rPr lang="fr-FR" dirty="0">
                <a:solidFill>
                  <a:srgbClr val="002060"/>
                </a:solidFill>
                <a:sym typeface="Wingdings" pitchFamily="2" charset="2"/>
              </a:rPr>
              <a:t> Avantages financiers </a:t>
            </a:r>
          </a:p>
          <a:p>
            <a:pPr>
              <a:buFont typeface="Wingdings" pitchFamily="2" charset="2"/>
              <a:buChar char="à"/>
            </a:pPr>
            <a:r>
              <a:rPr lang="fr-FR" dirty="0">
                <a:solidFill>
                  <a:srgbClr val="002060"/>
                </a:solidFill>
                <a:sym typeface="Wingdings" pitchFamily="2" charset="2"/>
              </a:rPr>
              <a:t> Avantages organisationnels</a:t>
            </a:r>
          </a:p>
          <a:p>
            <a:pPr>
              <a:buFont typeface="Wingdings" pitchFamily="2" charset="2"/>
              <a:buChar char="à"/>
            </a:pPr>
            <a:r>
              <a:rPr lang="fr-FR" dirty="0">
                <a:solidFill>
                  <a:srgbClr val="002060"/>
                </a:solidFill>
                <a:sym typeface="Wingdings" pitchFamily="2" charset="2"/>
              </a:rPr>
              <a:t> Avantages stratégiques</a:t>
            </a:r>
          </a:p>
          <a:p>
            <a:pPr>
              <a:buFont typeface="Wingdings" pitchFamily="2" charset="2"/>
              <a:buChar char="à"/>
            </a:pPr>
            <a:endParaRPr lang="fr-F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046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1F60BE-0BF8-1B17-3F23-1986DC43F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b="1" u="sng" dirty="0">
                <a:solidFill>
                  <a:srgbClr val="002060"/>
                </a:solidFill>
                <a:latin typeface="Avenir Black" panose="02000503020000020003" pitchFamily="2" charset="0"/>
              </a:rPr>
              <a:t>MÉTHODE KANBAN</a:t>
            </a:r>
            <a:br>
              <a:rPr lang="fr-FR" dirty="0"/>
            </a:br>
            <a:endParaRPr lang="fr-FR" dirty="0"/>
          </a:p>
        </p:txBody>
      </p:sp>
      <p:pic>
        <p:nvPicPr>
          <p:cNvPr id="8" name="Image 7" descr="Une image contenant texte, capture d’écran, Post-it, diagramme&#10;&#10;Description générée automatiquement">
            <a:extLst>
              <a:ext uri="{FF2B5EF4-FFF2-40B4-BE49-F238E27FC236}">
                <a16:creationId xmlns:a16="http://schemas.microsoft.com/office/drawing/2014/main" id="{CDA71C4B-2DBE-DEBF-496F-9F07DA028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6132" y="1058417"/>
            <a:ext cx="7539736" cy="5554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938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1F60BE-0BF8-1B17-3F23-1986DC43F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b="1" u="sng" dirty="0">
                <a:solidFill>
                  <a:srgbClr val="002060"/>
                </a:solidFill>
                <a:latin typeface="Avenir Black" panose="02000503020000020003" pitchFamily="2" charset="0"/>
              </a:rPr>
              <a:t>BUDGET &amp; EFFECTIFS :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DA787E6-B045-1137-D9D1-A70F840BE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249"/>
            <a:ext cx="10515600" cy="2407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u="sng" dirty="0">
                <a:solidFill>
                  <a:srgbClr val="002060"/>
                </a:solidFill>
                <a:sym typeface="Wingdings" pitchFamily="2" charset="2"/>
              </a:rPr>
              <a:t>Budget :</a:t>
            </a:r>
          </a:p>
          <a:p>
            <a:pPr marL="0" indent="0">
              <a:buNone/>
            </a:pPr>
            <a:r>
              <a:rPr lang="fr-FR" dirty="0">
                <a:solidFill>
                  <a:srgbClr val="002060"/>
                </a:solidFill>
                <a:sym typeface="Wingdings" pitchFamily="2" charset="2"/>
              </a:rPr>
              <a:t></a:t>
            </a:r>
            <a:endParaRPr lang="fr-FR" dirty="0">
              <a:solidFill>
                <a:srgbClr val="002060"/>
              </a:solidFill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BD3B42D5-C6BC-501B-7B2C-3F13D074337F}"/>
              </a:ext>
            </a:extLst>
          </p:cNvPr>
          <p:cNvSpPr txBox="1">
            <a:spLocks/>
          </p:cNvSpPr>
          <p:nvPr/>
        </p:nvSpPr>
        <p:spPr>
          <a:xfrm>
            <a:off x="838200" y="3989705"/>
            <a:ext cx="10515600" cy="20941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u="sng" dirty="0">
                <a:solidFill>
                  <a:srgbClr val="002060"/>
                </a:solidFill>
              </a:rPr>
              <a:t>Effectifs :</a:t>
            </a:r>
          </a:p>
          <a:p>
            <a:pPr>
              <a:buFont typeface="Wingdings" pitchFamily="2" charset="2"/>
              <a:buChar char="à"/>
            </a:pPr>
            <a:r>
              <a:rPr lang="fr-FR" dirty="0">
                <a:solidFill>
                  <a:srgbClr val="002060"/>
                </a:solidFill>
                <a:sym typeface="Wingdings" pitchFamily="2" charset="2"/>
              </a:rPr>
              <a:t> </a:t>
            </a:r>
            <a:endParaRPr lang="fr-F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4870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1F60BE-0BF8-1B17-3F23-1986DC43F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b="1" u="sng" dirty="0">
                <a:solidFill>
                  <a:srgbClr val="002060"/>
                </a:solidFill>
                <a:latin typeface="Avenir Black" panose="02000503020000020003" pitchFamily="2" charset="0"/>
              </a:rPr>
              <a:t>WIREFRAMES, MAQUETTES &amp; MOCKUPS</a:t>
            </a:r>
            <a:br>
              <a:rPr lang="fr-FR" dirty="0"/>
            </a:br>
            <a:endParaRPr lang="fr-FR" dirty="0"/>
          </a:p>
        </p:txBody>
      </p:sp>
      <p:pic>
        <p:nvPicPr>
          <p:cNvPr id="8" name="Image 7" descr="Une image contenant texte, Appareils électroniques, capture d’écran, multimédia&#10;&#10;Description générée automatiquement">
            <a:extLst>
              <a:ext uri="{FF2B5EF4-FFF2-40B4-BE49-F238E27FC236}">
                <a16:creationId xmlns:a16="http://schemas.microsoft.com/office/drawing/2014/main" id="{66E8EB51-5019-CD4A-8EAE-1CC8A1F3A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743" y="1698693"/>
            <a:ext cx="3462338" cy="3462338"/>
          </a:xfrm>
          <a:prstGeom prst="rect">
            <a:avLst/>
          </a:prstGeom>
        </p:spPr>
      </p:pic>
      <p:pic>
        <p:nvPicPr>
          <p:cNvPr id="10" name="Image 9" descr="Une image contenant Bleu électrique, Bleu Majorelle, Azure, Bleu cobalt&#10;&#10;Description générée automatiquement">
            <a:extLst>
              <a:ext uri="{FF2B5EF4-FFF2-40B4-BE49-F238E27FC236}">
                <a16:creationId xmlns:a16="http://schemas.microsoft.com/office/drawing/2014/main" id="{7A9150F0-9AA0-154A-8894-8F6658F27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4400" y="1697831"/>
            <a:ext cx="3463200" cy="3463200"/>
          </a:xfrm>
          <a:prstGeom prst="rect">
            <a:avLst/>
          </a:prstGeom>
        </p:spPr>
      </p:pic>
      <p:pic>
        <p:nvPicPr>
          <p:cNvPr id="12" name="Image 11" descr="Une image contenant texte, capture d’écran, logiciel, Site web&#10;&#10;Description générée automatiquement">
            <a:extLst>
              <a:ext uri="{FF2B5EF4-FFF2-40B4-BE49-F238E27FC236}">
                <a16:creationId xmlns:a16="http://schemas.microsoft.com/office/drawing/2014/main" id="{6D6DB8B1-AF45-5140-A0AA-988EADA7F9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3352" y="1777603"/>
            <a:ext cx="1205296" cy="3302794"/>
          </a:xfrm>
          <a:prstGeom prst="rect">
            <a:avLst/>
          </a:prstGeom>
        </p:spPr>
      </p:pic>
      <p:pic>
        <p:nvPicPr>
          <p:cNvPr id="13" name="Image 12" descr="Une image contenant Bleu électrique, Bleu Majorelle, Azure, Bleu cobalt&#10;&#10;Description générée automatiquement">
            <a:extLst>
              <a:ext uri="{FF2B5EF4-FFF2-40B4-BE49-F238E27FC236}">
                <a16:creationId xmlns:a16="http://schemas.microsoft.com/office/drawing/2014/main" id="{A57F95CA-D072-DE4D-B428-62FF4F60CC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19" y="1697831"/>
            <a:ext cx="3463200" cy="3463200"/>
          </a:xfrm>
          <a:prstGeom prst="rect">
            <a:avLst/>
          </a:prstGeom>
        </p:spPr>
      </p:pic>
      <p:pic>
        <p:nvPicPr>
          <p:cNvPr id="15" name="Image 14" descr="Une image contenant texte, diagramme, capture d’écran, ligne&#10;&#10;Description générée automatiquement">
            <a:extLst>
              <a:ext uri="{FF2B5EF4-FFF2-40B4-BE49-F238E27FC236}">
                <a16:creationId xmlns:a16="http://schemas.microsoft.com/office/drawing/2014/main" id="{9BECE8F8-F955-F64E-9E8D-62B50E63D9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5317" y="1789576"/>
            <a:ext cx="2318403" cy="3280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698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4">
            <a:extLst>
              <a:ext uri="{FF2B5EF4-FFF2-40B4-BE49-F238E27FC236}">
                <a16:creationId xmlns:a16="http://schemas.microsoft.com/office/drawing/2014/main" id="{E50E3D68-636D-0149-AB4E-7382B87510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1"/>
            <a:ext cx="12192000" cy="6865257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74995EAC-762F-3648-AF04-9F7AFE042C65}"/>
              </a:ext>
            </a:extLst>
          </p:cNvPr>
          <p:cNvSpPr txBox="1"/>
          <p:nvPr/>
        </p:nvSpPr>
        <p:spPr>
          <a:xfrm>
            <a:off x="4267200" y="5949696"/>
            <a:ext cx="36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 panose="020B0402020203020204" pitchFamily="34" charset="77"/>
              </a:rPr>
              <a:t>ALMABOUADA ABDENNOUR</a:t>
            </a:r>
          </a:p>
        </p:txBody>
      </p:sp>
    </p:spTree>
    <p:extLst>
      <p:ext uri="{BB962C8B-B14F-4D97-AF65-F5344CB8AC3E}">
        <p14:creationId xmlns:p14="http://schemas.microsoft.com/office/powerpoint/2010/main" val="126081128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653</TotalTime>
  <Words>84</Words>
  <Application>Microsoft Macintosh PowerPoint</Application>
  <PresentationFormat>Grand écran</PresentationFormat>
  <Paragraphs>21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4" baseType="lpstr">
      <vt:lpstr>Arial</vt:lpstr>
      <vt:lpstr>Avenir Black</vt:lpstr>
      <vt:lpstr>Avenir Light</vt:lpstr>
      <vt:lpstr>Calibri</vt:lpstr>
      <vt:lpstr>Calibri Light</vt:lpstr>
      <vt:lpstr>Wingdings</vt:lpstr>
      <vt:lpstr>Thème Office</vt:lpstr>
      <vt:lpstr>Présentation PowerPoint</vt:lpstr>
      <vt:lpstr>PLANNING PRÉVISIONNEL </vt:lpstr>
      <vt:lpstr>MÉTHODE KANBAN </vt:lpstr>
      <vt:lpstr>MÉTHODE KANBAN </vt:lpstr>
      <vt:lpstr>BUDGET &amp; EFFECTIFS : </vt:lpstr>
      <vt:lpstr>WIREFRAMES, MAQUETTES &amp; MOCKUPS 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makhlouf ALMABOUADA</dc:creator>
  <cp:lastModifiedBy>makhlouf ALMABOUADA</cp:lastModifiedBy>
  <cp:revision>3</cp:revision>
  <dcterms:created xsi:type="dcterms:W3CDTF">2023-05-13T18:51:59Z</dcterms:created>
  <dcterms:modified xsi:type="dcterms:W3CDTF">2023-05-14T15:07:27Z</dcterms:modified>
</cp:coreProperties>
</file>

<file path=docProps/thumbnail.jpeg>
</file>